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7" r:id="rId5"/>
    <p:sldId id="258" r:id="rId6"/>
    <p:sldId id="264" r:id="rId7"/>
    <p:sldId id="265" r:id="rId8"/>
    <p:sldId id="266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6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8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9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6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9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4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A984-34F6-4976-B6CB-B61715941B00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9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Reinforcement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</a:t>
            </a:r>
          </a:p>
          <a:p>
            <a:r>
              <a:rPr lang="en-US" dirty="0"/>
              <a:t>SHIVIKA SODHI</a:t>
            </a:r>
          </a:p>
        </p:txBody>
      </p:sp>
    </p:spTree>
    <p:extLst>
      <p:ext uri="{BB962C8B-B14F-4D97-AF65-F5344CB8AC3E}">
        <p14:creationId xmlns:p14="http://schemas.microsoft.com/office/powerpoint/2010/main" val="108926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 IN 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0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87087" cy="484208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Study - How agents can learn what to do in the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absence of labeled examples.</a:t>
            </a:r>
          </a:p>
          <a:p>
            <a:r>
              <a:rPr lang="en-US" dirty="0">
                <a:latin typeface="+mj-lt"/>
              </a:rPr>
              <a:t>Ex. In chess, a supervised learning agent needs to know about every correct move, but that feedback is seldom available.</a:t>
            </a:r>
          </a:p>
          <a:p>
            <a:r>
              <a:rPr lang="en-US" dirty="0">
                <a:latin typeface="+mj-lt"/>
              </a:rPr>
              <a:t>Without a feedback of good/bad, the agent will have no ground for deciding what move to make. It needs to know If it (accidentally) checkmates: good or gets checkmated: bad. This kind of feedback is called </a:t>
            </a:r>
            <a:r>
              <a:rPr lang="en-US" b="1" dirty="0">
                <a:latin typeface="+mj-lt"/>
              </a:rPr>
              <a:t>reward/reinforcement</a:t>
            </a:r>
            <a:r>
              <a:rPr lang="en-US" dirty="0">
                <a:latin typeface="+mj-lt"/>
              </a:rPr>
              <a:t>.</a:t>
            </a:r>
          </a:p>
          <a:p>
            <a:r>
              <a:rPr lang="en-US" dirty="0">
                <a:latin typeface="+mj-lt"/>
              </a:rPr>
              <a:t>The agent must be hardwired to recognize reward vs normal input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518" y="638763"/>
            <a:ext cx="3090863" cy="187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1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600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Reinforcement learning uses observed rewards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to learn an optimal policy.</a:t>
            </a:r>
          </a:p>
          <a:p>
            <a:r>
              <a:rPr lang="en-US" dirty="0" err="1">
                <a:latin typeface="+mj-lt"/>
              </a:rPr>
              <a:t>Eg</a:t>
            </a:r>
            <a:r>
              <a:rPr lang="en-US" dirty="0">
                <a:latin typeface="+mj-lt"/>
              </a:rPr>
              <a:t>. Playing a game whose rules you don’t know, and after a few moves, your opponent announces ‘you lose’. </a:t>
            </a:r>
          </a:p>
          <a:p>
            <a:r>
              <a:rPr lang="en-US" dirty="0">
                <a:latin typeface="+mj-lt"/>
              </a:rPr>
              <a:t>Feasible way to train a program to perform at high levels</a:t>
            </a:r>
          </a:p>
          <a:p>
            <a:r>
              <a:rPr lang="en-US" dirty="0">
                <a:latin typeface="+mj-lt"/>
              </a:rPr>
              <a:t>The program can be told when its won or lost, use this info to learn an </a:t>
            </a:r>
            <a:r>
              <a:rPr lang="en-US" b="1" dirty="0">
                <a:latin typeface="+mj-lt"/>
              </a:rPr>
              <a:t>evaluation function </a:t>
            </a:r>
            <a:r>
              <a:rPr lang="en-US" dirty="0">
                <a:latin typeface="+mj-lt"/>
              </a:rPr>
              <a:t>that gives accurate estimates</a:t>
            </a:r>
          </a:p>
          <a:p>
            <a:r>
              <a:rPr lang="en-US" dirty="0">
                <a:latin typeface="+mj-lt"/>
              </a:rPr>
              <a:t>Agent designs:</a:t>
            </a:r>
            <a:br>
              <a:rPr lang="en-US" dirty="0">
                <a:latin typeface="+mj-lt"/>
              </a:rPr>
            </a:br>
            <a:r>
              <a:rPr lang="en-US" b="1" dirty="0">
                <a:latin typeface="+mj-lt"/>
              </a:rPr>
              <a:t>Utility based</a:t>
            </a:r>
            <a:r>
              <a:rPr lang="en-US" dirty="0">
                <a:latin typeface="+mj-lt"/>
              </a:rPr>
              <a:t>: Uses a learnt utility function on state, to select actions that maximize the expected outcome utility</a:t>
            </a:r>
            <a:br>
              <a:rPr lang="en-US" dirty="0">
                <a:latin typeface="+mj-lt"/>
              </a:rPr>
            </a:br>
            <a:r>
              <a:rPr lang="en-US" b="1" dirty="0">
                <a:latin typeface="+mj-lt"/>
              </a:rPr>
              <a:t>Q-learning</a:t>
            </a:r>
            <a:r>
              <a:rPr lang="en-US" dirty="0">
                <a:latin typeface="+mj-lt"/>
              </a:rPr>
              <a:t>: learns action utility function, giving the expected utility</a:t>
            </a:r>
            <a:br>
              <a:rPr lang="en-US" dirty="0">
                <a:latin typeface="+mj-lt"/>
              </a:rPr>
            </a:br>
            <a:r>
              <a:rPr lang="en-US" b="1" dirty="0">
                <a:latin typeface="+mj-lt"/>
              </a:rPr>
              <a:t>Reflex agent</a:t>
            </a:r>
            <a:r>
              <a:rPr lang="en-US" dirty="0">
                <a:latin typeface="+mj-lt"/>
              </a:rPr>
              <a:t>: learns a policy that maps directly from states to actions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886" y="478246"/>
            <a:ext cx="41338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4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Utility-based agent must have a model of environment to make decisions, as it must know the states to which its actions will lead.</a:t>
            </a:r>
          </a:p>
          <a:p>
            <a:r>
              <a:rPr lang="en-US" dirty="0">
                <a:latin typeface="+mj-lt"/>
              </a:rPr>
              <a:t>Ex. To make use of a backgammon evaluation function, a backgammon program, must know what its legal moves are and how they affect the board position. (thus it can apply the utility function to the outcome states)</a:t>
            </a:r>
          </a:p>
          <a:p>
            <a:r>
              <a:rPr lang="en-US" dirty="0">
                <a:latin typeface="+mj-lt"/>
              </a:rPr>
              <a:t>Q- learning agent doesn’t need a model of environment as it can compare the expected utilities for its available choices without needing to know their outcomes.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They can’t look ahead as they don’t know where their actions will lead</a:t>
            </a:r>
          </a:p>
        </p:txBody>
      </p:sp>
    </p:spTree>
    <p:extLst>
      <p:ext uri="{BB962C8B-B14F-4D97-AF65-F5344CB8AC3E}">
        <p14:creationId xmlns:p14="http://schemas.microsoft.com/office/powerpoint/2010/main" val="416197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Agent’s policy is fixed. Goal is to learn how good the policy is [</a:t>
            </a:r>
            <a:r>
              <a:rPr lang="en-US" dirty="0" err="1">
                <a:latin typeface="+mj-lt"/>
              </a:rPr>
              <a:t>U</a:t>
            </a:r>
            <a:r>
              <a:rPr lang="en-US" baseline="30000" dirty="0" err="1">
                <a:latin typeface="+mj-lt"/>
              </a:rPr>
              <a:t>pie</a:t>
            </a:r>
            <a:r>
              <a:rPr lang="en-US" dirty="0">
                <a:latin typeface="+mj-lt"/>
              </a:rPr>
              <a:t>(s)]</a:t>
            </a:r>
          </a:p>
          <a:p>
            <a:r>
              <a:rPr lang="en-US" dirty="0">
                <a:latin typeface="+mj-lt"/>
              </a:rPr>
              <a:t>This agent doesn’t know reward function or transition model. P(s’|</a:t>
            </a:r>
            <a:r>
              <a:rPr lang="en-US" dirty="0" err="1">
                <a:latin typeface="+mj-lt"/>
              </a:rPr>
              <a:t>s,a</a:t>
            </a:r>
            <a:r>
              <a:rPr lang="en-US" dirty="0">
                <a:latin typeface="+mj-lt"/>
              </a:rPr>
              <a:t>)</a:t>
            </a:r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u="sng" dirty="0">
                <a:latin typeface="+mj-lt"/>
              </a:rPr>
              <a:t>Direct utility estimation</a:t>
            </a:r>
            <a:r>
              <a:rPr lang="en-US" dirty="0">
                <a:latin typeface="+mj-lt"/>
              </a:rPr>
              <a:t>:</a:t>
            </a:r>
          </a:p>
          <a:p>
            <a:r>
              <a:rPr lang="en-US" dirty="0">
                <a:latin typeface="+mj-lt"/>
              </a:rPr>
              <a:t>Utility of a state is the expected total reward from that state onward. Each trial provides a sample of this quantity for each state visited.</a:t>
            </a:r>
          </a:p>
          <a:p>
            <a:r>
              <a:rPr lang="en-US" dirty="0">
                <a:latin typeface="+mj-lt"/>
              </a:rPr>
              <a:t>At the end of each sequence, the </a:t>
            </a:r>
            <a:r>
              <a:rPr lang="en-US" dirty="0" err="1">
                <a:latin typeface="+mj-lt"/>
              </a:rPr>
              <a:t>algo</a:t>
            </a:r>
            <a:r>
              <a:rPr lang="en-US" dirty="0">
                <a:latin typeface="+mj-lt"/>
              </a:rPr>
              <a:t> calculates the observed reward-to-go as output.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498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Direct utility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Instance of supervised learning, input: state, output: reward-to-go</a:t>
            </a:r>
          </a:p>
          <a:p>
            <a:r>
              <a:rPr lang="en-US" dirty="0">
                <a:latin typeface="+mj-lt"/>
              </a:rPr>
              <a:t>Succeeds in reducing the reinforcement learning problem to an inductive learning problem, (which is known)</a:t>
            </a:r>
          </a:p>
          <a:p>
            <a:r>
              <a:rPr lang="en-US" dirty="0">
                <a:latin typeface="+mj-lt"/>
              </a:rPr>
              <a:t>Utility (each state) = own reward + utility (successor state)</a:t>
            </a:r>
          </a:p>
          <a:p>
            <a:r>
              <a:rPr lang="en-US" dirty="0">
                <a:latin typeface="+mj-lt"/>
              </a:rPr>
              <a:t>Utilities are not independent, this model ignores that.</a:t>
            </a:r>
          </a:p>
          <a:p>
            <a:r>
              <a:rPr lang="en-US" dirty="0">
                <a:latin typeface="+mj-lt"/>
              </a:rPr>
              <a:t>Hence this algorithm converges very slowly.</a:t>
            </a:r>
          </a:p>
        </p:txBody>
      </p:sp>
    </p:spTree>
    <p:extLst>
      <p:ext uri="{BB962C8B-B14F-4D97-AF65-F5344CB8AC3E}">
        <p14:creationId xmlns:p14="http://schemas.microsoft.com/office/powerpoint/2010/main" val="149118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Dynamic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An ADP agent takes advantage of the constraints among the utilities of states by learning the transition model that connects them and solving the corresponding Markov decision process using a dynamic programming method.</a:t>
            </a:r>
          </a:p>
          <a:p>
            <a:r>
              <a:rPr lang="en-US" dirty="0">
                <a:latin typeface="+mj-lt"/>
              </a:rPr>
              <a:t>Plugging the learned transition model and observed rewards into Bellman equation to calculate the utilities of the states.</a:t>
            </a:r>
          </a:p>
          <a:p>
            <a:r>
              <a:rPr lang="en-US" dirty="0">
                <a:latin typeface="+mj-lt"/>
              </a:rPr>
              <a:t>Equations are linear.</a:t>
            </a:r>
          </a:p>
          <a:p>
            <a:r>
              <a:rPr lang="en-US" dirty="0">
                <a:latin typeface="+mj-lt"/>
              </a:rPr>
              <a:t>Value iteration process can use previous utility estimates as </a:t>
            </a:r>
            <a:r>
              <a:rPr lang="en-US">
                <a:latin typeface="+mj-lt"/>
              </a:rPr>
              <a:t>initial values </a:t>
            </a:r>
            <a:r>
              <a:rPr lang="en-US" dirty="0">
                <a:latin typeface="+mj-lt"/>
              </a:rPr>
              <a:t>and should converge quickly.</a:t>
            </a:r>
          </a:p>
        </p:txBody>
      </p:sp>
    </p:spTree>
    <p:extLst>
      <p:ext uri="{BB962C8B-B14F-4D97-AF65-F5344CB8AC3E}">
        <p14:creationId xmlns:p14="http://schemas.microsoft.com/office/powerpoint/2010/main" val="192528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Difference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the underlying MDP is not the only way to bring the Bellman equations to bear on the learning problem.</a:t>
            </a:r>
          </a:p>
          <a:p>
            <a:r>
              <a:rPr lang="en-US" dirty="0"/>
              <a:t>Instead, use observed transitions to adjust utilities of observed states so that they agree with constraint equations.</a:t>
            </a:r>
          </a:p>
          <a:p>
            <a:r>
              <a:rPr lang="en-US" dirty="0"/>
              <a:t>This rule is called temporal difference because it uses the differences in utilities between successive states </a:t>
            </a:r>
          </a:p>
          <a:p>
            <a:r>
              <a:rPr lang="en-US" dirty="0"/>
              <a:t>TD doesn’t need a transition model to perform its updates.</a:t>
            </a:r>
          </a:p>
        </p:txBody>
      </p:sp>
    </p:spTree>
    <p:extLst>
      <p:ext uri="{BB962C8B-B14F-4D97-AF65-F5344CB8AC3E}">
        <p14:creationId xmlns:p14="http://schemas.microsoft.com/office/powerpoint/2010/main" val="322157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REINFORCEMENT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active agent must decide what to take.</a:t>
            </a:r>
          </a:p>
          <a:p>
            <a:r>
              <a:rPr lang="en-US" dirty="0"/>
              <a:t>The agent will need to learn a complete model with outcome probabilities for all actions rather than just the model for </a:t>
            </a:r>
            <a:r>
              <a:rPr lang="en-US"/>
              <a:t>fixed policy.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6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457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Reinforcement Learning</vt:lpstr>
      <vt:lpstr>INTRODUCTION</vt:lpstr>
      <vt:lpstr>INTRODUCTION</vt:lpstr>
      <vt:lpstr>INTRODUCTION</vt:lpstr>
      <vt:lpstr>PASSIVE REINFORCEMENT LEARNING</vt:lpstr>
      <vt:lpstr>Direct utility estimation</vt:lpstr>
      <vt:lpstr>Adaptive Dynamic Programming</vt:lpstr>
      <vt:lpstr>Temporal Difference learning</vt:lpstr>
      <vt:lpstr>ACTIVE REINFORCEMENT LEARNING</vt:lpstr>
      <vt:lpstr>GENERALIZATION IN REINFORCEMENT LEARNING</vt:lpstr>
      <vt:lpstr>POLICY SEARCH</vt:lpstr>
      <vt:lpstr>APPLICATIONS OF REINFORCEMENT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Shivika Sodhi</dc:creator>
  <cp:lastModifiedBy>Shivika Sodhi</cp:lastModifiedBy>
  <cp:revision>138</cp:revision>
  <dcterms:created xsi:type="dcterms:W3CDTF">2016-10-03T20:48:42Z</dcterms:created>
  <dcterms:modified xsi:type="dcterms:W3CDTF">2016-10-18T19:41:41Z</dcterms:modified>
</cp:coreProperties>
</file>